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handoutMasterIdLst>
    <p:handoutMasterId r:id="rId34"/>
  </p:handoutMasterIdLst>
  <p:sldIdLst>
    <p:sldId id="726" r:id="rId2"/>
    <p:sldId id="297" r:id="rId3"/>
    <p:sldId id="609" r:id="rId4"/>
    <p:sldId id="437" r:id="rId5"/>
    <p:sldId id="533" r:id="rId6"/>
    <p:sldId id="534" r:id="rId7"/>
    <p:sldId id="432" r:id="rId8"/>
    <p:sldId id="431" r:id="rId9"/>
    <p:sldId id="434" r:id="rId10"/>
    <p:sldId id="430" r:id="rId11"/>
    <p:sldId id="435" r:id="rId12"/>
    <p:sldId id="540" r:id="rId13"/>
    <p:sldId id="429" r:id="rId14"/>
    <p:sldId id="433" r:id="rId15"/>
    <p:sldId id="541" r:id="rId16"/>
    <p:sldId id="727" r:id="rId17"/>
    <p:sldId id="707" r:id="rId18"/>
    <p:sldId id="708" r:id="rId19"/>
    <p:sldId id="709" r:id="rId20"/>
    <p:sldId id="710" r:id="rId21"/>
    <p:sldId id="711" r:id="rId22"/>
    <p:sldId id="712" r:id="rId23"/>
    <p:sldId id="713" r:id="rId24"/>
    <p:sldId id="714" r:id="rId25"/>
    <p:sldId id="715" r:id="rId26"/>
    <p:sldId id="716" r:id="rId27"/>
    <p:sldId id="717" r:id="rId28"/>
    <p:sldId id="697" r:id="rId29"/>
    <p:sldId id="728" r:id="rId30"/>
    <p:sldId id="729" r:id="rId31"/>
    <p:sldId id="730" r:id="rId3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F62"/>
    <a:srgbClr val="635E8C"/>
    <a:srgbClr val="D163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67" autoAdjust="0"/>
    <p:restoredTop sz="81695" autoAdjust="0"/>
  </p:normalViewPr>
  <p:slideViewPr>
    <p:cSldViewPr>
      <p:cViewPr varScale="1">
        <p:scale>
          <a:sx n="52" d="100"/>
          <a:sy n="52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2C697-D3BC-41B0-969D-29764A4BCA3D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96CE-9B32-4EFD-9624-D7A77B010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FD302B-4948-40BD-88A6-EE43B0211C09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B2AC62-F47B-4909-9079-D48B504A2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7BBB3-80F8-42C9-9E26-B9CE28C4259F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therapy rather than control have more of an impact on recidivism.</a:t>
            </a:r>
          </a:p>
          <a:p>
            <a:endParaRPr lang="en-US" dirty="0" smtClean="0"/>
          </a:p>
          <a:p>
            <a:r>
              <a:rPr lang="en-US" dirty="0" smtClean="0"/>
              <a:t>There are a lot of programs in the therapeutic</a:t>
            </a:r>
            <a:r>
              <a:rPr lang="en-US" baseline="0" dirty="0" smtClean="0"/>
              <a:t> categories– so the next step was to determine what makes the successful ones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 what are some of these common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57382-3FE5-41FD-B24B-6CA8B6035FBF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57382-3FE5-41FD-B24B-6CA8B6035FBF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  </a:t>
            </a:r>
          </a:p>
          <a:p>
            <a:pPr>
              <a:defRPr/>
            </a:pPr>
            <a:r>
              <a:rPr lang="en-US" dirty="0" smtClean="0"/>
              <a:t>So if a</a:t>
            </a:r>
            <a:r>
              <a:rPr lang="en-US" baseline="0" dirty="0" smtClean="0"/>
              <a:t> program you are considering, even if you made it yourself, has these features, you can have a certain amount of confidence that it will work.</a:t>
            </a: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57382-3FE5-41FD-B24B-6CA8B6035FBF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FF3E6ECA-87BD-42B3-ADEC-8026BB529272}" type="slidenum">
              <a:rPr lang="en-US" smtClean="0">
                <a:latin typeface="Times New Roman" pitchFamily="18" charset="0"/>
              </a:rPr>
              <a:pPr defTabSz="912813">
                <a:defRPr/>
              </a:pPr>
              <a:t>17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FF3E6ECA-87BD-42B3-ADEC-8026BB529272}" type="slidenum">
              <a:rPr lang="en-US" smtClean="0">
                <a:latin typeface="Times New Roman" pitchFamily="18" charset="0"/>
              </a:rPr>
              <a:pPr defTabSz="912813">
                <a:defRPr/>
              </a:pPr>
              <a:t>18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Let’s talk about each of these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Let’s talk about each of these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FF913-F268-4BD3-B669-4C555265A5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You may notice Books</a:t>
            </a:r>
            <a:r>
              <a:rPr lang="en-US" baseline="0" dirty="0" smtClean="0">
                <a:latin typeface="Times New Roman" pitchFamily="18" charset="0"/>
              </a:rPr>
              <a:t> 4 and 5 share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Preparation/ Determination to Action– this is because the Action stage is very hard to achieve even in a program as long as this.  But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they leave the program in the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Preparation/ Determination stage,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feel we have accomplished our goal.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0D77-E558-4F9F-8AE3-100C98DE4A5E}" type="slidenum">
              <a:rPr lang="en-US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C5D36-B130-4159-B40B-F1C099B5EE1C}" type="slidenum">
              <a:rPr lang="en-US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i="1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4CA25D-B667-48D5-BC2A-46A85368E48E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96E0-09D5-48B6-856D-DAC306CB9A9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F5136-D84A-40DC-AEFE-5D415422AA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05E43-20EC-46B3-B6F3-02378464BA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some types</a:t>
            </a:r>
            <a:r>
              <a:rPr lang="en-US" baseline="0" dirty="0" smtClean="0"/>
              <a:t> of programs:</a:t>
            </a:r>
          </a:p>
          <a:p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 camps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Oriented towards instilling discipline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 of consequences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Parole programs, etc.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Restitution, victim-offender mediation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 Building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cognitive-behavioral techniques, skill-building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Individual, group, family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management intensive parole or parole supervision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 camps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Oriented towards instilling discipline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 of consequences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Parole programs, etc.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Restitution, victim-offender mediation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 Building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cognitive-behavioral techniques, skill-building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Individual, group, family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management intensive parole or parole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2AC62-F47B-4909-9079-D48B504A27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36D2-633F-4B29-B980-B16DF5811F19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2DB4D3-468A-4ED3-85A1-5286EC4CF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981A-7F3A-4B7B-B541-7149E84DBE94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38EA-40AF-4A63-AE84-BBE67668C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E4A2-36D9-4555-8B46-6B889088C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BFE0-530D-45A0-9456-900EAAF16D6E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2FAC-AFC0-4AB5-BA6A-7696CABEE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C930-4E0F-4031-B463-9BD0B0805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D5F0-9F6A-44AC-8074-A75F48E5BBE7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43718-1A79-4D83-80E4-662EABC38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FA68-C773-4B51-AE80-3EC20B5933D6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AB0A188-2FF8-467F-B50F-4D3084FB1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7496A-CCCC-43DC-8D83-7D8FF9D9AE04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E2F9-3B6B-46A1-9E2A-1FA6EC8D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54ED-E714-48DB-A584-DDE6A0DF885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075C349-B8BE-449F-9B5D-EE1453E8A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A9B9-9D44-4AE9-AC30-2913850EF1CC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73C2-176F-4630-B9EC-B14DD6D19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602A-E231-4C90-8FE9-1B61D4C21335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65EE47-D28A-4400-A64B-2C4C62E4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F85BE0-695E-4567-BAEE-86A2AB50F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F657-3995-4041-84B0-1A42CA5879E2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E39A-95E2-429B-86B9-5EF792F88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4A34-8392-4952-B283-5950299BB667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B44E7D-00E2-439B-A781-C68D0D9018B1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5422A-0727-4663-ACEB-F93840C8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90725"/>
            <a:ext cx="2257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2247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2295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90725"/>
            <a:ext cx="2266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981200"/>
            <a:ext cx="2247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Phoenix/New Freedom 100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5181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3050" marR="0" indent="-27305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 Proven Effective, Evidence-Based </a:t>
            </a:r>
          </a:p>
          <a:p>
            <a:pPr marL="273050" marR="0" indent="-27305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Gang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1933"/>
            <a:ext cx="6705600" cy="478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228600" y="51816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3050" marR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results were that some programs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from the Control category actually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increased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recidivism.  Programs from the Therapeutic category reduced recidivism.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report concluded: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“To optimize the effects on recidivism and other outcomes,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programs from the therapeutic categories should be favored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those from the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 categories should be avoided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much as possible.”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programs work?</a:t>
            </a:r>
            <a:endParaRPr lang="en-US" sz="3600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7634" name="Picture 2" descr="C:\Users\Rob\Desktop\chapelworkgrou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2819400" cy="1956157"/>
          </a:xfrm>
          <a:prstGeom prst="rect">
            <a:avLst/>
          </a:prstGeom>
          <a:noFill/>
        </p:spPr>
      </p:pic>
      <p:pic>
        <p:nvPicPr>
          <p:cNvPr id="197635" name="Picture 3" descr="C:\Users\Rob\Desktop\220110409213151001_4957481_ver1.0_640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2875472" cy="1905000"/>
          </a:xfrm>
          <a:prstGeom prst="rect">
            <a:avLst/>
          </a:prstGeom>
          <a:noFill/>
        </p:spPr>
      </p:pic>
      <p:pic>
        <p:nvPicPr>
          <p:cNvPr id="197637" name="Picture 5" descr="C:\Paul\Design\art\thumbu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580878"/>
            <a:ext cx="990600" cy="980136"/>
          </a:xfrm>
          <a:prstGeom prst="rect">
            <a:avLst/>
          </a:prstGeom>
          <a:noFill/>
        </p:spPr>
      </p:pic>
      <p:pic>
        <p:nvPicPr>
          <p:cNvPr id="197638" name="Picture 6" descr="C:\Paul\Design\art\tumbdow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561153"/>
            <a:ext cx="990600" cy="1007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programs work?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Lipsey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looked at </a:t>
            </a:r>
            <a:r>
              <a:rPr lang="en-US" sz="2400" dirty="0" smtClean="0">
                <a:solidFill>
                  <a:srgbClr val="C00000"/>
                </a:solidFill>
              </a:rPr>
              <a:t>successful vs. non-successful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 and research.  Success was determined by </a:t>
            </a:r>
            <a:r>
              <a:rPr lang="en-US" sz="2400" dirty="0" smtClean="0">
                <a:solidFill>
                  <a:srgbClr val="C00000"/>
                </a:solidFill>
              </a:rPr>
              <a:t>recidivism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found that some famous curriculums and programs were successful, but many more </a:t>
            </a:r>
            <a:r>
              <a:rPr lang="en-US" sz="2400" dirty="0" smtClean="0">
                <a:solidFill>
                  <a:srgbClr val="C00000"/>
                </a:solidFill>
              </a:rPr>
              <a:t>did not have the fame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were </a:t>
            </a:r>
            <a:r>
              <a:rPr lang="en-US" sz="2400" dirty="0" smtClean="0">
                <a:solidFill>
                  <a:srgbClr val="C00000"/>
                </a:solidFill>
              </a:rPr>
              <a:t>equally successful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key difference was that successful programming shared certain </a:t>
            </a:r>
            <a:r>
              <a:rPr lang="en-US" sz="2400" dirty="0" smtClean="0">
                <a:solidFill>
                  <a:srgbClr val="C00000"/>
                </a:solidFill>
              </a:rPr>
              <a:t>common features.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programs work?</a:t>
            </a:r>
            <a:endParaRPr lang="en-US" sz="3600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pPr>
              <a:buClr>
                <a:srgbClr val="C00000"/>
              </a:buClr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CBT-based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(addresses thinking, dealing with feelings, and behavior/skills)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 Counseling of sufficient dosage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 an extended period of time.  Participants need time to think and absorb the material.</a:t>
            </a:r>
          </a:p>
          <a:p>
            <a:pPr>
              <a:buClr>
                <a:srgbClr val="C00000"/>
              </a:buClr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 Factors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needs to focus on the predictive risk factors for re-offending.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gang programs work?</a:t>
            </a:r>
            <a:endParaRPr lang="en-US" sz="3200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Behavior rehearsal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(role modeling, role play, social learning model). </a:t>
            </a:r>
          </a:p>
          <a:p>
            <a:pPr>
              <a:buClr>
                <a:srgbClr val="C00000"/>
              </a:buClr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Relapse prevention -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self-efficacy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Fidelity Monitoring</a:t>
            </a:r>
          </a:p>
          <a:p>
            <a:pPr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gang programs work?</a:t>
            </a:r>
            <a:endParaRPr lang="en-US" sz="3200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057400"/>
            <a:ext cx="8503920" cy="4041648"/>
          </a:xfrm>
        </p:spPr>
        <p:txBody>
          <a:bodyPr/>
          <a:lstStyle/>
          <a:p>
            <a:pPr>
              <a:buClr>
                <a:srgbClr val="C00000"/>
              </a:buClr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Two other areas that look promising but data is still being gathered:</a:t>
            </a:r>
          </a:p>
          <a:p>
            <a:pPr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Motivational Interviewing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Stages of Change</a:t>
            </a:r>
          </a:p>
          <a:p>
            <a:pPr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90725"/>
            <a:ext cx="2257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2247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2295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90725"/>
            <a:ext cx="2266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981200"/>
            <a:ext cx="2247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Phoenix/New Freedom 100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5181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3050" marR="0" indent="-27305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 Proven Effective, Evidence-Based </a:t>
            </a:r>
          </a:p>
          <a:p>
            <a:pPr marL="273050" marR="0" indent="-27305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Gang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828800"/>
            <a:ext cx="83820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 one-hour lessons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organized into five 20-lesson books to be done sequentially</a:t>
            </a:r>
          </a:p>
          <a:p>
            <a:pPr eaLnBrk="0" hangingPunct="0"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cognitive-behavioral treatment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(CBT) model, tailored for this population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incorporation of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Motivational Interviewing tools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directly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 the curriculum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 2"/>
              <a:buChar char=""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Phoenix/New Freedom 100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Phoenix/New Freedom 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2317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linked to the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Stages of Change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tailored for this population and age;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interest-easy reading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addresses specific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internal and external key risk factors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juvenile offending and re-offending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</a:t>
            </a:r>
            <a:r>
              <a:rPr lang="en-US" sz="24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self-efficacy </a:t>
            </a: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against the highest and most common risk factors for delinquency and gang involvement. 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identify a high risk, danger, or problem situation. </a:t>
            </a: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Knows effective ways to deal with this situation.</a:t>
            </a: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 confidence that they will work.	</a:t>
            </a: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0"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 practiced addressing these issues over and over again.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7B98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About Phoenix/New Freedom Programs</a:t>
            </a:r>
          </a:p>
        </p:txBody>
      </p:sp>
      <p:pic>
        <p:nvPicPr>
          <p:cNvPr id="6" name="Picture 5" descr="nf-top-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93570"/>
            <a:ext cx="8840387" cy="35166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503920" cy="4645152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address their risk factors, participants will: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Master a three-step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 Solving Process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Practice, practice, practice, using the most common risk factors (people, places, things, and situations that increase their risk or put them in danger).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676400"/>
            <a:ext cx="850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Increased interaction with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available protective factors</a:t>
            </a: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Identifies safe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(family, pro-social friends, neighbors, teachers, mentors),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places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activities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(positive and rewarding experiences)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447800"/>
            <a:ext cx="850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Reduction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Risk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lang="en-US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Improved school performance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community/pro-social involvement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Positive peer relationships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Prevention or reduction of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--violence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--gang involvement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--bullying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--other criminal behavior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--substance use/abuse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524000"/>
            <a:ext cx="850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Participants demonstrate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positive behavior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Solving problems (especially in relation to high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 factors).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Avoiding problems,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escape, resistance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refusal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skills.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Asking for help from safe and supportive people.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Managing feelings effectively.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Controlling impulses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524000"/>
            <a:ext cx="850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movement on measures of change</a:t>
            </a:r>
            <a:r>
              <a:rPr lang="en-US" sz="2400" u="sng" dirty="0" smtClean="0">
                <a:solidFill>
                  <a:srgbClr val="FFCC00"/>
                </a:solidFill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Book 1:  Pre-Contemplation to Contemplation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Book 2:  Contemplation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Book 3:  Contemplation to Preparation/ Determination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Book 4:  Preparation/ Determination to 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Book 5:  Preparation/ Determination to 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Each book features activities and programming appropriate for the identified Stage of Change. </a:t>
            </a: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524000"/>
            <a:ext cx="850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awareness of the </a:t>
            </a:r>
            <a:r>
              <a:rPr lang="en-US" sz="24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importance</a:t>
            </a: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making a change, their </a:t>
            </a:r>
            <a:r>
              <a:rPr lang="en-US" sz="24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readiness</a:t>
            </a: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make a change, and their </a:t>
            </a:r>
            <a:r>
              <a:rPr lang="en-US" sz="24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confidence</a:t>
            </a: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their ability to make a change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endParaRPr lang="en-US" sz="24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curriculum includes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 tools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part of the individual lessons.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objective is to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the focus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the idea of change.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purpose of intervention programming is for the participants to make changes in their thinking – and their behavior! 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MI tools keep this focus. </a:t>
            </a: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524000"/>
            <a:ext cx="85039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Frequent MI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assessments allow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participants and staff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discuss the </a:t>
            </a:r>
            <a:r>
              <a:rPr lang="en-US" sz="2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importance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making positive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changes, their </a:t>
            </a:r>
            <a:r>
              <a:rPr lang="en-US" sz="2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they can make pro-social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changes, and their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readiness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this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moving forward.</a:t>
            </a:r>
          </a:p>
          <a:p>
            <a:pPr>
              <a:buClr>
                <a:srgbClr val="C00000"/>
              </a:buClr>
              <a:buSzPct val="100000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These rulers appear at the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 of </a:t>
            </a:r>
            <a:r>
              <a:rPr lang="en-US" sz="2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fifth lesson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66875"/>
            <a:ext cx="52768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Goals</a:t>
            </a:r>
            <a:endParaRPr lang="en-US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524000"/>
            <a:ext cx="85039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00000"/>
              </a:buClr>
              <a:buSzPct val="100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100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Their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self-report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 these instruments can be compared to the leader’s evaluation – and this can provide the opportunity for change, too!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tools allow you to track progress and address those who are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making sufficient progress.</a:t>
            </a:r>
          </a:p>
          <a:p>
            <a:pPr marL="273050" marR="0" lvl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Evaluation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Phoenix/New Freedom 100 is designed to assist and enable a wide range of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assessment and evaluation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Tools have been provided for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formal individual and group assessments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(stages of change) at the end of every 20 program hours.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Competency Checklists and various MI tools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track individual progression throughout the curriculum.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 and Post tests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administered using your approved , state-mandated assessment tool.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Features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 hours of programming, divided into </a:t>
            </a: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Books of 20 hours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each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cognitive-behavioral treatment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(CBT) model, tailored for this population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incorporation of </a:t>
            </a: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Motivational Interviewing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(MI) tools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linked to </a:t>
            </a: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000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Transtheoretical</a:t>
            </a: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Stages of Change Model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Prochaska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DiClemente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tailored for this </a:t>
            </a: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and age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high interest-easy reading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addresses </a:t>
            </a: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internal and external key risk factors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juvenile offending and re-offending</a:t>
            </a:r>
          </a:p>
          <a:p>
            <a:pPr>
              <a:buFont typeface="Wingdings" pitchFamily="2" charset="2"/>
              <a:buNone/>
              <a:defRPr/>
            </a:pPr>
            <a:endParaRPr lang="en-US" sz="1600" dirty="0" smtClean="0"/>
          </a:p>
          <a:p>
            <a:pPr>
              <a:buFont typeface="Wingdings" pitchFamily="2" charset="2"/>
              <a:buNone/>
              <a:defRPr/>
            </a:pPr>
            <a:endParaRPr lang="en-US" sz="16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rgbClr val="FFC000"/>
                </a:solidFill>
              </a:rPr>
              <a:t>            Continued on next slide</a:t>
            </a:r>
            <a:r>
              <a:rPr lang="en-US" sz="1600" dirty="0" smtClean="0"/>
              <a:t>		</a:t>
            </a:r>
          </a:p>
          <a:p>
            <a:pPr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B9899"/>
                </a:solidFill>
                <a:latin typeface="Tahoma" pitchFamily="34" charset="0"/>
                <a:cs typeface="Tahoma" pitchFamily="34" charset="0"/>
              </a:rPr>
              <a:t>Phoenix/New Freedom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653463" cy="503237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Phoenix/New Freedom evidence-based resources are currently in use in more than 2500 programs in 50 states, including: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juvenile justice residential facility statewide in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Mexico, Arizona, Montana, Minnesota, Rhode Island, New York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more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juvenile justice facility in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Georgia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both long-term and short-term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juvenile justice facility and program in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Virginia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juvenile justice program in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Massachusetts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residential facilities of the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Ohio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Department of Youth Services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residential juvenile facilities in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North Carolina and North Dakota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juvenile justice commission facility and program statewide, and every county juvenile detention facility in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Jersey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juvenile male correctional facility in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Texas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Alaska, Wyoming, and Wisconsin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Features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>
              <a:buClr>
                <a:srgbClr val="FFC000"/>
              </a:buClr>
              <a:buSzPct val="100000"/>
              <a:buNone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closed group format,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allowing the stages of group growth to support the intervention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outcome driven,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step-by-step monitoring of personal change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replicable format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with significant staff support elements</a:t>
            </a:r>
          </a:p>
          <a:p>
            <a:pPr>
              <a:buSzPct val="100000"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Logic model</a:t>
            </a:r>
          </a:p>
          <a:p>
            <a:pPr>
              <a:buClr>
                <a:srgbClr val="FFC000"/>
              </a:buClr>
              <a:buSzPct val="100000"/>
              <a:defRPr/>
            </a:pPr>
            <a:endParaRPr lang="en-US" sz="1600" dirty="0" smtClean="0"/>
          </a:p>
          <a:p>
            <a:pPr>
              <a:buClr>
                <a:srgbClr val="FFC000"/>
              </a:buClr>
              <a:buSzPct val="100000"/>
              <a:defRPr/>
            </a:pPr>
            <a:endParaRPr lang="en-US" sz="1600" dirty="0" smtClean="0"/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None/>
              <a:defRPr/>
            </a:pPr>
            <a:endParaRPr lang="en-US" sz="1600" dirty="0" smtClean="0"/>
          </a:p>
          <a:p>
            <a:pPr>
              <a:buClr>
                <a:srgbClr val="FFC000"/>
              </a:buClr>
              <a:buSzPct val="100000"/>
              <a:defRPr/>
            </a:pPr>
            <a:endParaRPr lang="en-US" sz="1600" dirty="0" smtClean="0"/>
          </a:p>
          <a:p>
            <a:pPr>
              <a:buClr>
                <a:srgbClr val="FFC000"/>
              </a:buClr>
              <a:buSzPct val="100000"/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can you expect to see in your facility?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6 months: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Evident change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Reduction in number of behavioral problems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Reduction in number of disciplinary problems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 in buy-in as the group becomes part of daily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3352800"/>
            <a:ext cx="8504238" cy="396557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Phoenix/New Freedom resources– especially the Phoenix/New Freedom 100-- have been designated officially by the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 Department of Justice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an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evidence-based program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 the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Gang Center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Bureau of Justice Assistance, Office of Juvenile Justice and Delinquency Prevention.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0484" name="Picture 5" descr="C:\Users\Rob\Desktop\OJJDP-lo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0" name="Picture 2" descr="C:\Users\Rob\Desktop\NGC-stacked-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828800"/>
            <a:ext cx="2857500" cy="1257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1295400" y="457200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3050" indent="-27305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dirty="0" smtClean="0">
                <a:solidFill>
                  <a:srgbClr val="7B9899"/>
                </a:solidFill>
                <a:latin typeface="Tahoma" pitchFamily="34" charset="0"/>
                <a:cs typeface="Tahoma" pitchFamily="34" charset="0"/>
              </a:rPr>
              <a:t>Phoenix/New Freedom Programs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209800"/>
            <a:ext cx="8504238" cy="4114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Riker’s Island uses our materials in two programs: 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Road Not Taken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(substance abuse) and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Beyond The Bridge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(mental health).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year following introduction of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Road Not Taken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drug court judges began to note that inmates who completed the program were not being re-arrested as frequently as those who did not receive the programming.  As a result, the program was officially partnered with the drug courts, and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judges began sentencing offenders directly into the program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7" name="Picture 5" descr="C:\Users\Rob\Desktop\OJJDP-lo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Rob\Desktop\Rikers-Island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"/>
            <a:ext cx="3352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438400"/>
            <a:ext cx="8504238" cy="3886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October of 2012, research data from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Road Not Taken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 selected to be presented at the American Public Health Association 140th Annual Meeting and Expo in San Francisco.  Among the findings: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41.67%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reduction in multiple re-arrests</a:t>
            </a:r>
          </a:p>
          <a:p>
            <a:pPr marL="274320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23% reduction - to 32% -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recidivism for those experiencing a longer length of stay (more than 41 days) in the program.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1" name="Picture 5" descr="C:\Users\Rob\Desktop\OJJDP-lo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Rob\Desktop\Rikers-Island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"/>
            <a:ext cx="3352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programs work?</a:t>
            </a:r>
            <a:endParaRPr lang="en-US" sz="3600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143000"/>
            <a:ext cx="65532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555732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5943600" y="609600"/>
            <a:ext cx="2971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3050" marR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304800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Dr. Mark W. </a:t>
            </a:r>
            <a:r>
              <a:rPr lang="en-US" dirty="0" err="1" smtClean="0"/>
              <a:t>Lipsey</a:t>
            </a:r>
            <a:r>
              <a:rPr lang="en-US" dirty="0" smtClean="0"/>
              <a:t> (the leading researcher on program effectiveness in the country) with  Dr. James C. Howell (of the National Gang Center) recently completed a study designed to measure the effectiveness of juvenile programs.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2590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2514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Therapeutic</a:t>
            </a:r>
            <a:endParaRPr lang="en-US" sz="3600" u="sng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Boot camps and other discipline programs </a:t>
            </a: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Deterrence (like Scared Straight)</a:t>
            </a: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Surveillance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32004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Restorative</a:t>
            </a: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Skill Building</a:t>
            </a: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Counseling</a:t>
            </a: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Multiple Services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kinds of programs work?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1600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73050" marR="0" indent="-27305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They found that juvenile programs in general can be put into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two basic categories: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Autofit/>
      </a:bodyPr>
      <a:lstStyle>
        <a:defPPr marL="273050" marR="0" indent="-273050" algn="l" defTabSz="914400" rtl="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rgbClr val="C00000"/>
          </a:buClr>
          <a:buSzPct val="100000"/>
          <a:buFont typeface="Wingdings 2" pitchFamily="18" charset="2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15242</TotalTime>
  <Words>1657</Words>
  <Application>Microsoft Office PowerPoint</Application>
  <PresentationFormat>On-screen Show (4:3)</PresentationFormat>
  <Paragraphs>313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The Phoenix/New Freedom 100</vt:lpstr>
      <vt:lpstr>About Phoenix/New Freedom Programs</vt:lpstr>
      <vt:lpstr>Phoenix/New Freedom Programs</vt:lpstr>
      <vt:lpstr>Slide 4</vt:lpstr>
      <vt:lpstr>Slide 5</vt:lpstr>
      <vt:lpstr>Slide 6</vt:lpstr>
      <vt:lpstr>Slide 7</vt:lpstr>
      <vt:lpstr>Slide 8</vt:lpstr>
      <vt:lpstr>What kinds of programs work?</vt:lpstr>
      <vt:lpstr>Slide 10</vt:lpstr>
      <vt:lpstr>Slide 11</vt:lpstr>
      <vt:lpstr>What kinds of programs work?</vt:lpstr>
      <vt:lpstr>What kinds of programs work?</vt:lpstr>
      <vt:lpstr>What kinds of gang programs work?</vt:lpstr>
      <vt:lpstr>What kinds of gang programs work?</vt:lpstr>
      <vt:lpstr>The Phoenix/New Freedom 100</vt:lpstr>
      <vt:lpstr>The Phoenix/New Freedom 100</vt:lpstr>
      <vt:lpstr>The Phoenix/New Freedom 100</vt:lpstr>
      <vt:lpstr>Program Goals</vt:lpstr>
      <vt:lpstr>Program Goals</vt:lpstr>
      <vt:lpstr>Program Goals</vt:lpstr>
      <vt:lpstr>Program Goals</vt:lpstr>
      <vt:lpstr>Program Goals</vt:lpstr>
      <vt:lpstr>Program Goals</vt:lpstr>
      <vt:lpstr>Program Goals</vt:lpstr>
      <vt:lpstr>Program Goals</vt:lpstr>
      <vt:lpstr>Program Goals</vt:lpstr>
      <vt:lpstr>Evaluation</vt:lpstr>
      <vt:lpstr>Program Features</vt:lpstr>
      <vt:lpstr>Program Features</vt:lpstr>
      <vt:lpstr>What can you expect to see in your facility?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Department of Corrections Youth Facility Program</dc:title>
  <dc:creator>Rob</dc:creator>
  <cp:lastModifiedBy>Phoenix</cp:lastModifiedBy>
  <cp:revision>548</cp:revision>
  <dcterms:created xsi:type="dcterms:W3CDTF">2012-12-12T19:26:15Z</dcterms:created>
  <dcterms:modified xsi:type="dcterms:W3CDTF">2017-06-29T20:26:16Z</dcterms:modified>
</cp:coreProperties>
</file>